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12191365" cy="6858000"/>
  <p:notesSz cx="6858000" cy="1219136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6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6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1579681"/>
            <a:ext cx="2971800" cy="6116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11579681"/>
            <a:ext cx="2971800" cy="6116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" panose="020B0502040204020203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" panose="020B0502040204020203" charset="0"/>
              </a:defRPr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" panose="020B0502040204020203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" panose="020B0502040204020203" charset="0"/>
              </a:defRPr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" panose="020B0502040204020203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" panose="020B0502040204020203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" panose="020B0502040204020203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" panose="020B0502040204020203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tags" Target="../tags/tag1.xml"/><Relationship Id="rId4" Type="http://schemas.openxmlformats.org/officeDocument/2006/relationships/tags" Target="../tags/tag2.xml"/><Relationship Id="rId5" Type="http://schemas.openxmlformats.org/officeDocument/2006/relationships/tags" Target="../tags/tag3.xml"/><Relationship Id="rId6" Type="http://schemas.openxmlformats.org/officeDocument/2006/relationships/tags" Target="../tags/tag4.xml"/><Relationship Id="rId7" Type="http://schemas.openxmlformats.org/officeDocument/2006/relationships/tags" Target="../tags/tag5.xml"/><Relationship Id="rId8" Type="http://schemas.openxmlformats.org/officeDocument/2006/relationships/tags" Target="../tags/tag6.xml"/><Relationship Id="rId9" Type="http://schemas.openxmlformats.org/officeDocument/2006/relationships/tags" Target="../tags/tag7.xml"/><Relationship Id="rId10" Type="http://schemas.openxmlformats.org/officeDocument/2006/relationships/tags" Target="../tags/tag8.xml"/><Relationship Id="rId11" Type="http://schemas.openxmlformats.org/officeDocument/2006/relationships/tags" Target="../tags/tag9.xml"/><Relationship Id="rId12" Type="http://schemas.openxmlformats.org/officeDocument/2006/relationships/tags" Target="../tags/tag10.xml"/><Relationship Id="rId13" Type="http://schemas.openxmlformats.org/officeDocument/2006/relationships/tags" Target="../tags/tag11.xml"/><Relationship Id="rId14" Type="http://schemas.openxmlformats.org/officeDocument/2006/relationships/tags" Target="../tags/tag12.xml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35.png"/><Relationship Id="rId8" Type="http://schemas.openxmlformats.org/officeDocument/2006/relationships/image" Target="../media/image3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37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Relationship Id="rId6" Type="http://schemas.openxmlformats.org/officeDocument/2006/relationships/image" Target="../media/image3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3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ywj_y\Documents\Codex\2026-06-03\files-mentioned-by-the-user-kunshan\work\lanbo_assets\cover_new_energy_environment_lab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446520" cy="6858000"/>
          </a:xfrm>
          <a:prstGeom prst="rect">
            <a:avLst/>
          </a:prstGeom>
          <a:solidFill>
            <a:srgbClr val="0F1720">
              <a:alpha val="92000"/>
            </a:srgbClr>
          </a:solidFill>
          <a:ln w="12700">
            <a:solidFill>
              <a:srgbClr val="0F172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577840" y="0"/>
            <a:ext cx="1143000" cy="6858000"/>
          </a:xfrm>
          <a:prstGeom prst="rect">
            <a:avLst/>
          </a:prstGeom>
          <a:solidFill>
            <a:srgbClr val="0F1720">
              <a:alpha val="58000"/>
            </a:srgbClr>
          </a:solidFill>
          <a:ln w="12700">
            <a:solidFill>
              <a:srgbClr val="0F1720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66928" y="384048"/>
            <a:ext cx="192024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chemeClr val="bg1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</a:t>
            </a:r>
            <a:endParaRPr lang="en-US" sz="3600" b="1" dirty="0">
              <a:solidFill>
                <a:schemeClr val="bg1"/>
              </a:solidFill>
              <a:latin typeface="Segoe UI" panose="020B0502040204020203" charset="0"/>
              <a:ea typeface="Segoe UI" panose="020B0502040204020203" charset="0"/>
              <a:cs typeface="Segoe UI" panose="020B0502040204020203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66928" y="1325880"/>
            <a:ext cx="5394960" cy="6949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Advanced Equipment Solutions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603504" y="2258568"/>
            <a:ext cx="5440680" cy="3931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dirty="0">
                <a:solidFill>
                  <a:srgbClr val="D4DEE9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Reliability Testing Equipment  |  Induction Heat Treatment Equipment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03504" y="4983480"/>
            <a:ext cx="2011680" cy="310896"/>
          </a:xfrm>
          <a:prstGeom prst="roundRect">
            <a:avLst>
              <a:gd name="adj" fmla="val 17647"/>
            </a:avLst>
          </a:prstGeom>
          <a:solidFill>
            <a:srgbClr val="11A36A">
              <a:alpha val="12000"/>
            </a:srgbClr>
          </a:solidFill>
          <a:ln w="7620">
            <a:solidFill>
              <a:srgbClr val="11A36A">
                <a:alpha val="4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5033772"/>
            <a:ext cx="179222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Environmental reliability</a:t>
            </a:r>
            <a:endParaRPr lang="en-US" sz="820" dirty="0"/>
          </a:p>
        </p:txBody>
      </p:sp>
      <p:sp>
        <p:nvSpPr>
          <p:cNvPr id="11" name="Shape 8"/>
          <p:cNvSpPr/>
          <p:nvPr/>
        </p:nvSpPr>
        <p:spPr>
          <a:xfrm>
            <a:off x="2724912" y="4983480"/>
            <a:ext cx="2121408" cy="310896"/>
          </a:xfrm>
          <a:prstGeom prst="roundRect">
            <a:avLst>
              <a:gd name="adj" fmla="val 17647"/>
            </a:avLst>
          </a:prstGeom>
          <a:solidFill>
            <a:srgbClr val="1867B2">
              <a:alpha val="12000"/>
            </a:srgbClr>
          </a:solidFill>
          <a:ln w="7620">
            <a:solidFill>
              <a:srgbClr val="1867B2">
                <a:alpha val="4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834640" y="5033772"/>
            <a:ext cx="1901952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Thermal shock &amp; corrosion</a:t>
            </a:r>
            <a:endParaRPr lang="en-US" sz="820" dirty="0"/>
          </a:p>
        </p:txBody>
      </p:sp>
      <p:sp>
        <p:nvSpPr>
          <p:cNvPr id="13" name="Shape 10"/>
          <p:cNvSpPr/>
          <p:nvPr/>
        </p:nvSpPr>
        <p:spPr>
          <a:xfrm>
            <a:off x="603504" y="5394960"/>
            <a:ext cx="2377440" cy="310896"/>
          </a:xfrm>
          <a:prstGeom prst="roundRect">
            <a:avLst>
              <a:gd name="adj" fmla="val 17647"/>
            </a:avLst>
          </a:prstGeom>
          <a:solidFill>
            <a:srgbClr val="D9962C">
              <a:alpha val="12000"/>
            </a:srgbClr>
          </a:solidFill>
          <a:ln w="7620">
            <a:solidFill>
              <a:srgbClr val="D9962C">
                <a:alpha val="4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13232" y="5445252"/>
            <a:ext cx="21579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hardening &amp; brazing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603504" y="6236208"/>
            <a:ext cx="22860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80" dirty="0">
                <a:solidFill>
                  <a:srgbClr val="AAB6C5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Kunshan, Jiangsu, China</a:t>
            </a:r>
            <a:endParaRPr lang="en-US" sz="8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INDUSTRY FIT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808335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The same engineering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base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serves product validation, thermal processing and production automation.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This makes LANBO useful when customers need both equipment supply and process integration.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13232" y="1920240"/>
            <a:ext cx="498348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13232" y="1920240"/>
            <a:ext cx="118872" cy="1325880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2176272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Automotive &amp; EV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05840" y="2606040"/>
            <a:ext cx="4370832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Vehicle parts, battery packs, air-conditioning connectors, thermal management and full simulation cabins.</a:t>
            </a:r>
            <a:endParaRPr lang="en-US" sz="1030" dirty="0"/>
          </a:p>
        </p:txBody>
      </p:sp>
      <p:sp>
        <p:nvSpPr>
          <p:cNvPr id="10" name="Shape 8"/>
          <p:cNvSpPr/>
          <p:nvPr/>
        </p:nvSpPr>
        <p:spPr>
          <a:xfrm>
            <a:off x="6291072" y="1920240"/>
            <a:ext cx="498348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91072" y="1920240"/>
            <a:ext cx="118872" cy="1325880"/>
          </a:xfrm>
          <a:prstGeom prst="rect">
            <a:avLst/>
          </a:prstGeom>
          <a:solidFill>
            <a:srgbClr val="11A36A"/>
          </a:solidFill>
          <a:ln w="12700">
            <a:solidFill>
              <a:srgbClr val="11A3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0" y="2176272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Electronics &amp; Semiconductor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83680" y="2606040"/>
            <a:ext cx="4370832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Environmental reliability, curing-process support, chip assembly, connector automation and precision inspection.</a:t>
            </a:r>
            <a:endParaRPr lang="en-US" sz="1030" dirty="0"/>
          </a:p>
        </p:txBody>
      </p:sp>
      <p:sp>
        <p:nvSpPr>
          <p:cNvPr id="14" name="Shape 12"/>
          <p:cNvSpPr/>
          <p:nvPr/>
        </p:nvSpPr>
        <p:spPr>
          <a:xfrm>
            <a:off x="713232" y="3749040"/>
            <a:ext cx="498348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13232" y="3749040"/>
            <a:ext cx="118872" cy="1325880"/>
          </a:xfrm>
          <a:prstGeom prst="rect">
            <a:avLst/>
          </a:prstGeom>
          <a:solidFill>
            <a:srgbClr val="D9962C"/>
          </a:solidFill>
          <a:ln w="12700">
            <a:solidFill>
              <a:srgbClr val="D9962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4005072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Industrial Components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05840" y="4434840"/>
            <a:ext cx="4370832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hardening, brazing, metal heating, pneumatic components and mechanical durability testing.</a:t>
            </a:r>
            <a:endParaRPr lang="en-US" sz="1030" dirty="0"/>
          </a:p>
        </p:txBody>
      </p:sp>
      <p:sp>
        <p:nvSpPr>
          <p:cNvPr id="18" name="Shape 16"/>
          <p:cNvSpPr/>
          <p:nvPr/>
        </p:nvSpPr>
        <p:spPr>
          <a:xfrm>
            <a:off x="6291072" y="3749040"/>
            <a:ext cx="4983480" cy="1325880"/>
          </a:xfrm>
          <a:prstGeom prst="roundRect">
            <a:avLst>
              <a:gd name="adj" fmla="val 4828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91072" y="3749040"/>
            <a:ext cx="118872" cy="1325880"/>
          </a:xfrm>
          <a:prstGeom prst="rect">
            <a:avLst/>
          </a:prstGeom>
          <a:solidFill>
            <a:srgbClr val="C94D4D"/>
          </a:solidFill>
          <a:ln w="12700">
            <a:solidFill>
              <a:srgbClr val="C94D4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0" y="4005072"/>
            <a:ext cx="237744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94D4D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Factory Automation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583680" y="4434840"/>
            <a:ext cx="4370832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Vision guidance, robotic handling, automated assembly, online inspection and smart warehousing.</a:t>
            </a:r>
            <a:endParaRPr lang="en-US" sz="1030" dirty="0"/>
          </a:p>
        </p:txBody>
      </p:sp>
      <p:sp>
        <p:nvSpPr>
          <p:cNvPr id="22" name="Shape 20"/>
          <p:cNvSpPr/>
          <p:nvPr/>
        </p:nvSpPr>
        <p:spPr>
          <a:xfrm>
            <a:off x="804672" y="5532120"/>
            <a:ext cx="2103120" cy="749808"/>
          </a:xfrm>
          <a:prstGeom prst="rect">
            <a:avLst/>
          </a:prstGeom>
          <a:solidFill>
            <a:srgbClr val="D9DEE5"/>
          </a:solidFill>
          <a:ln w="12700">
            <a:solidFill>
              <a:srgbClr val="D9DEE5"/>
            </a:solidFill>
            <a:prstDash val="solid"/>
          </a:ln>
        </p:spPr>
      </p:sp>
      <p:pic>
        <p:nvPicPr>
          <p:cNvPr id="23" name="Image 0" descr="C:\Users\ywj_y\Documents\Codex\2026-06-03\files-mentioned-by-the-user-kunshan\work\lanbo_assets\KunShan_LanBo_2026\image50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91840" y="5486400"/>
            <a:ext cx="2057400" cy="804672"/>
          </a:xfrm>
          <a:prstGeom prst="rect">
            <a:avLst/>
          </a:prstGeom>
        </p:spPr>
      </p:pic>
      <p:pic>
        <p:nvPicPr>
          <p:cNvPr id="24" name="Image 1" descr="C:\Users\ywj_y\Documents\Codex\2026-06-03\files-mentioned-by-the-user-kunshan\work\lanbo_assets\KunShan_LanBo_2026\image4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06440" y="5486400"/>
            <a:ext cx="1417320" cy="804672"/>
          </a:xfrm>
          <a:prstGeom prst="rect">
            <a:avLst/>
          </a:prstGeom>
        </p:spPr>
      </p:pic>
      <p:sp>
        <p:nvSpPr>
          <p:cNvPr id="25" name="Shape 21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7" name="Text 23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ASSEMBLY AUTOMATION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75055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 lnSpcReduction="2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Customized assembly lines improve throughput, consistency and labor efficiency.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This category is positioned as a supporting capability for customers who need turnkey equipment around production flow.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11.jpe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77240" y="1828800"/>
            <a:ext cx="4983480" cy="251460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KunShan_LanBo_2026\image18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26480" y="1828800"/>
            <a:ext cx="4983480" cy="25146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777240" y="4736592"/>
            <a:ext cx="10607040" cy="1005840"/>
          </a:xfrm>
          <a:prstGeom prst="roundRect">
            <a:avLst>
              <a:gd name="adj" fmla="val 6364"/>
            </a:avLst>
          </a:prstGeom>
          <a:solidFill>
            <a:srgbClr val="F1F7FE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1024128" y="5120640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1188720" y="5010912"/>
            <a:ext cx="98023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Standard cylinder assembly and testing lines, including locking, air-tightness testing, labeling and accessory assembly.</a:t>
            </a:r>
            <a:endParaRPr lang="en-US" sz="1140" dirty="0"/>
          </a:p>
        </p:txBody>
      </p:sp>
      <p:sp>
        <p:nvSpPr>
          <p:cNvPr id="11" name="Shape 7"/>
          <p:cNvSpPr/>
          <p:nvPr/>
        </p:nvSpPr>
        <p:spPr>
          <a:xfrm>
            <a:off x="1024128" y="5449824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188720" y="5340096"/>
            <a:ext cx="98023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Solenoid valve terminal wire assembly, connector laser welding/loading and unloading, MDP and Mini DisplayPort assembly.</a:t>
            </a:r>
            <a:endParaRPr lang="en-US" sz="1140" dirty="0"/>
          </a:p>
        </p:txBody>
      </p:sp>
      <p:sp>
        <p:nvSpPr>
          <p:cNvPr id="13" name="Shape 9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15" name="Text 11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11</a:t>
            </a:r>
            <a:endParaRPr lang="en-US" sz="850" dirty="0"/>
          </a:p>
        </p:txBody>
      </p:sp>
      <p:sp>
        <p:nvSpPr>
          <p:cNvPr id="16" name="TextBox 15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VISION &amp; PRECISION MEASUREMENT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57910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Inline inspection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systems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detect dimensions, appearance and positioning errors at production speed.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integrates CCD vision, 3D line scanning, pneumatic gauging and high-speed sorting according to the product geometry.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35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77240" y="1828800"/>
            <a:ext cx="3063240" cy="214884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KunShan_LanBo_2026\image3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14800" y="1828800"/>
            <a:ext cx="3063240" cy="2148840"/>
          </a:xfrm>
          <a:prstGeom prst="rect">
            <a:avLst/>
          </a:prstGeom>
        </p:spPr>
      </p:pic>
      <p:pic>
        <p:nvPicPr>
          <p:cNvPr id="8" name="Image 2" descr="C:\Users\ywj_y\Documents\Codex\2026-06-03\files-mentioned-by-the-user-kunshan\work\lanbo_assets\KunShan_LanBo_2026\image4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52360" y="1828800"/>
            <a:ext cx="3063240" cy="214884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777240" y="4434840"/>
            <a:ext cx="3154680" cy="1207008"/>
          </a:xfrm>
          <a:prstGeom prst="roundRect">
            <a:avLst>
              <a:gd name="adj" fmla="val 5303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978408" y="4681728"/>
            <a:ext cx="2651760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3D guided assembly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978408" y="507492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Line-scan camera positioning for large automotive accessories.</a:t>
            </a:r>
            <a:endParaRPr lang="en-US" sz="980" dirty="0"/>
          </a:p>
        </p:txBody>
      </p:sp>
      <p:sp>
        <p:nvSpPr>
          <p:cNvPr id="12" name="Shape 7"/>
          <p:cNvSpPr/>
          <p:nvPr/>
        </p:nvSpPr>
        <p:spPr>
          <a:xfrm>
            <a:off x="4480560" y="4434840"/>
            <a:ext cx="3154680" cy="1207008"/>
          </a:xfrm>
          <a:prstGeom prst="roundRect">
            <a:avLst>
              <a:gd name="adj" fmla="val 5303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4681728" y="4681728"/>
            <a:ext cx="2651760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Connector inspection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681728" y="507492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Automatic feeding, dual CCD dimensional checks and pneumatic inner-hole detection.</a:t>
            </a:r>
            <a:endParaRPr lang="en-US" sz="980" dirty="0"/>
          </a:p>
        </p:txBody>
      </p:sp>
      <p:sp>
        <p:nvSpPr>
          <p:cNvPr id="15" name="Shape 10"/>
          <p:cNvSpPr/>
          <p:nvPr/>
        </p:nvSpPr>
        <p:spPr>
          <a:xfrm>
            <a:off x="8183880" y="4434840"/>
            <a:ext cx="3154680" cy="1207008"/>
          </a:xfrm>
          <a:prstGeom prst="roundRect">
            <a:avLst>
              <a:gd name="adj" fmla="val 5303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8385048" y="4681728"/>
            <a:ext cx="2651760" cy="24688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High-speed sorting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8385048" y="507492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Appearance and dimension checks for small hardware and plastic parts.</a:t>
            </a:r>
            <a:endParaRPr lang="en-US" sz="980" dirty="0"/>
          </a:p>
        </p:txBody>
      </p:sp>
      <p:sp>
        <p:nvSpPr>
          <p:cNvPr id="18" name="Shape 13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0" name="Text 15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12</a:t>
            </a:r>
            <a:endParaRPr lang="en-US" sz="850" dirty="0"/>
          </a:p>
        </p:txBody>
      </p:sp>
      <p:sp>
        <p:nvSpPr>
          <p:cNvPr id="21" name="TextBox 20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WELDING &amp; PROCESS AUTOMATION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78611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Special-process equipment links heating, welding, drying and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handling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into automated cells.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225" y="1421765"/>
            <a:ext cx="9861550" cy="420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These solutions are used where the process requires stable cycle time, repeatable positioning and reduced manual handling.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20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77240" y="1847088"/>
            <a:ext cx="3017520" cy="205740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KunShan_LanBo_2026\image3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6512" y="1847088"/>
            <a:ext cx="3017520" cy="2057400"/>
          </a:xfrm>
          <a:prstGeom prst="rect">
            <a:avLst/>
          </a:prstGeom>
        </p:spPr>
      </p:pic>
      <p:pic>
        <p:nvPicPr>
          <p:cNvPr id="8" name="Image 2" descr="C:\Users\ywj_y\Documents\Codex\2026-06-03\files-mentioned-by-the-user-kunshan\work\lanbo_assets\KunShan_LanBo_2026\image3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06640" y="1847088"/>
            <a:ext cx="3017520" cy="205740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822960" y="4462272"/>
            <a:ext cx="5074920" cy="1170432"/>
          </a:xfrm>
          <a:prstGeom prst="roundRect">
            <a:avLst>
              <a:gd name="adj" fmla="val 5469"/>
            </a:avLst>
          </a:prstGeom>
          <a:solidFill>
            <a:srgbClr val="FFF8EA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1024128" y="4709160"/>
            <a:ext cx="18288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Typical equipment</a:t>
            </a:r>
            <a:endParaRPr lang="en-US" sz="1300" dirty="0"/>
          </a:p>
        </p:txBody>
      </p:sp>
      <p:sp>
        <p:nvSpPr>
          <p:cNvPr id="11" name="Shape 6"/>
          <p:cNvSpPr/>
          <p:nvPr/>
        </p:nvSpPr>
        <p:spPr>
          <a:xfrm>
            <a:off x="1042416" y="515721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1207008" y="5047488"/>
            <a:ext cx="43159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High-frequency welding machine for tungsten carbide burrs</a:t>
            </a:r>
            <a:endParaRPr lang="en-US" sz="1040" dirty="0"/>
          </a:p>
        </p:txBody>
      </p:sp>
      <p:sp>
        <p:nvSpPr>
          <p:cNvPr id="13" name="Shape 8"/>
          <p:cNvSpPr/>
          <p:nvPr/>
        </p:nvSpPr>
        <p:spPr>
          <a:xfrm>
            <a:off x="1042416" y="5440680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1207008" y="5330952"/>
            <a:ext cx="43159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Thread glue spraying and drying line for air pipe joints</a:t>
            </a:r>
            <a:endParaRPr lang="en-US" sz="1040" dirty="0"/>
          </a:p>
        </p:txBody>
      </p:sp>
      <p:sp>
        <p:nvSpPr>
          <p:cNvPr id="15" name="Shape 10"/>
          <p:cNvSpPr/>
          <p:nvPr/>
        </p:nvSpPr>
        <p:spPr>
          <a:xfrm>
            <a:off x="6309360" y="4462272"/>
            <a:ext cx="4663440" cy="1170432"/>
          </a:xfrm>
          <a:prstGeom prst="roundRect">
            <a:avLst>
              <a:gd name="adj" fmla="val 5469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510528" y="4709160"/>
            <a:ext cx="18288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Process value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6528816" y="515721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693408" y="5047488"/>
            <a:ext cx="39044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Unmanned loading and unloading</a:t>
            </a:r>
            <a:endParaRPr lang="en-US" sz="1040" dirty="0"/>
          </a:p>
        </p:txBody>
      </p:sp>
      <p:sp>
        <p:nvSpPr>
          <p:cNvPr id="19" name="Shape 14"/>
          <p:cNvSpPr/>
          <p:nvPr/>
        </p:nvSpPr>
        <p:spPr>
          <a:xfrm>
            <a:off x="6528816" y="5440680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6693408" y="5330952"/>
            <a:ext cx="39044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Stable welding, drying and transfer flow</a:t>
            </a:r>
            <a:endParaRPr lang="en-US" sz="1040" dirty="0"/>
          </a:p>
        </p:txBody>
      </p:sp>
      <p:sp>
        <p:nvSpPr>
          <p:cNvPr id="21" name="Shape 16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3" name="Text 18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13</a:t>
            </a:r>
            <a:endParaRPr lang="en-US" sz="850" dirty="0"/>
          </a:p>
        </p:txBody>
      </p:sp>
      <p:sp>
        <p:nvSpPr>
          <p:cNvPr id="24" name="TextBox 23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SMART LOGISTICS &amp; WAREHOUSING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70229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Automated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handling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systems connect equipment lines with warehouse and production planning data.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66420" y="1408430"/>
            <a:ext cx="9994900" cy="420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LANBO's special warehousing projects support heavy bars, plates and packaged goods with identification, handling and database integration.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4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77240" y="1828800"/>
            <a:ext cx="3246120" cy="224028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KunShan_LanBo_2026\image48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15968" y="1828800"/>
            <a:ext cx="3246120" cy="2240280"/>
          </a:xfrm>
          <a:prstGeom prst="rect">
            <a:avLst/>
          </a:prstGeom>
        </p:spPr>
      </p:pic>
      <p:pic>
        <p:nvPicPr>
          <p:cNvPr id="8" name="Image 2" descr="C:\Users\ywj_y\Documents\Codex\2026-06-03\files-mentioned-by-the-user-kunshan\work\lanbo_assets\KunShan_LanBo_2026\image4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863840" y="1828800"/>
            <a:ext cx="2926080" cy="224028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960120" y="4681728"/>
            <a:ext cx="1920240" cy="685800"/>
          </a:xfrm>
          <a:prstGeom prst="roundRect">
            <a:avLst>
              <a:gd name="adj" fmla="val 9333"/>
            </a:avLst>
          </a:prstGeom>
          <a:solidFill>
            <a:srgbClr val="F1F7FE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1106424" y="4882896"/>
            <a:ext cx="1627632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Identify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3044952" y="4818888"/>
            <a:ext cx="301752" cy="384048"/>
          </a:xfrm>
          <a:prstGeom prst="chevron">
            <a:avLst/>
          </a:prstGeom>
          <a:solidFill>
            <a:srgbClr val="1867B2">
              <a:alpha val="62000"/>
            </a:srgbClr>
          </a:solidFill>
          <a:ln w="12700">
            <a:solidFill>
              <a:srgbClr val="1867B2">
                <a:alpha val="6500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3657600" y="4681728"/>
            <a:ext cx="1920240" cy="685800"/>
          </a:xfrm>
          <a:prstGeom prst="roundRect">
            <a:avLst>
              <a:gd name="adj" fmla="val 9333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3803904" y="4882896"/>
            <a:ext cx="1627632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Grab &amp; Move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742432" y="4818888"/>
            <a:ext cx="301752" cy="384048"/>
          </a:xfrm>
          <a:prstGeom prst="chevron">
            <a:avLst/>
          </a:prstGeom>
          <a:solidFill>
            <a:srgbClr val="1867B2">
              <a:alpha val="62000"/>
            </a:srgbClr>
          </a:solidFill>
          <a:ln w="12700">
            <a:solidFill>
              <a:srgbClr val="1867B2">
                <a:alpha val="65000"/>
              </a:srgbClr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6355080" y="4681728"/>
            <a:ext cx="1920240" cy="685800"/>
          </a:xfrm>
          <a:prstGeom prst="roundRect">
            <a:avLst>
              <a:gd name="adj" fmla="val 9333"/>
            </a:avLst>
          </a:prstGeom>
          <a:solidFill>
            <a:srgbClr val="F1F7FE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501384" y="4882896"/>
            <a:ext cx="1627632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Convey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439912" y="4818888"/>
            <a:ext cx="301752" cy="384048"/>
          </a:xfrm>
          <a:prstGeom prst="chevron">
            <a:avLst/>
          </a:prstGeom>
          <a:solidFill>
            <a:srgbClr val="1867B2">
              <a:alpha val="62000"/>
            </a:srgbClr>
          </a:solidFill>
          <a:ln w="12700">
            <a:solidFill>
              <a:srgbClr val="1867B2">
                <a:alpha val="65000"/>
              </a:srgbClr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9052560" y="4681728"/>
            <a:ext cx="1920240" cy="685800"/>
          </a:xfrm>
          <a:prstGeom prst="roundRect">
            <a:avLst>
              <a:gd name="adj" fmla="val 9333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9198864" y="4882896"/>
            <a:ext cx="1627632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MES / ERP Link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2" name="Text 17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14</a:t>
            </a:r>
            <a:endParaRPr lang="en-US" sz="850" dirty="0"/>
          </a:p>
        </p:txBody>
      </p:sp>
      <p:sp>
        <p:nvSpPr>
          <p:cNvPr id="23" name="TextBox 22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ENVIRONMENTAL TREATMENT SYSTEMS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678795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Wastewater and waste-liquid treatment equipment extends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LANBO's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special equipment capability.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225" y="1435735"/>
            <a:ext cx="9954895" cy="420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This product category is summarized for completeness and can be expanded only when it is relevant to the customer's project.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46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41248" y="1874520"/>
            <a:ext cx="4069080" cy="24231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532120" y="1920240"/>
            <a:ext cx="5212080" cy="2697480"/>
          </a:xfrm>
          <a:prstGeom prst="roundRect">
            <a:avLst>
              <a:gd name="adj" fmla="val 2373"/>
            </a:avLst>
          </a:prstGeom>
          <a:solidFill>
            <a:srgbClr val="F1FAF5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806440" y="2267712"/>
            <a:ext cx="25603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Typical treatment scope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5833872" y="2944368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98464" y="2834640"/>
            <a:ext cx="44531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Electroplating wastewater containing gold, silver, copper, nickel and other metals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833872" y="332841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98464" y="3218688"/>
            <a:ext cx="44531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Phosphoric-acid wastewater, cutting fluids, grinding liquid and paint waste liquid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833872" y="3712464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98464" y="3602736"/>
            <a:ext cx="44531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Fluorine-acid wastewater, ammonium sulfate waste liquid and saline wastewater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841248" y="4773168"/>
            <a:ext cx="10241280" cy="804672"/>
          </a:xfrm>
          <a:prstGeom prst="roundRect">
            <a:avLst>
              <a:gd name="adj" fmla="val 7955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78992" y="5047488"/>
            <a:ext cx="950976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Positioning: a supporting category for customers seeking customized process equipment and integrated factory solutions.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15</a:t>
            </a:r>
            <a:endParaRPr lang="en-US" sz="850" dirty="0"/>
          </a:p>
        </p:txBody>
      </p:sp>
      <p:sp>
        <p:nvSpPr>
          <p:cNvPr id="20" name="TextBox 19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ywj_y\Documents\Codex\2026-06-03\files-mentioned-by-the-user-kunshan\work\lanbo_assets\KunShan_LanBo_2026\image1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818120" y="0"/>
            <a:ext cx="43891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086600" y="0"/>
            <a:ext cx="1554480" cy="6858000"/>
          </a:xfrm>
          <a:prstGeom prst="rect">
            <a:avLst/>
          </a:prstGeom>
          <a:solidFill>
            <a:srgbClr val="0F1720">
              <a:alpha val="92000"/>
            </a:srgbClr>
          </a:solidFill>
          <a:ln w="12700">
            <a:solidFill>
              <a:srgbClr val="0F1720"/>
            </a:solidFill>
            <a:prstDash val="solid"/>
          </a:ln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566928" y="50749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896112" y="41148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CONTACT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566928" y="932688"/>
            <a:ext cx="5852160" cy="914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Let us match the equipment to your test, heating or production process.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21792" y="2423160"/>
            <a:ext cx="43891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Kunshan LANBO Electric Appliance Co., Ltd.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21792" y="2926080"/>
            <a:ext cx="53949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120" dirty="0">
                <a:solidFill>
                  <a:srgbClr val="D6DEE8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No. 1288 Chengbei Middle Road, Yushan Town, Kunshan City, Jiangsu Province, China</a:t>
            </a:r>
            <a:endParaRPr lang="en-US" altLang="zh-CN" sz="112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621792" y="3502152"/>
            <a:ext cx="292608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Business phone: +86 139 6269 5020</a:t>
            </a:r>
            <a:endParaRPr lang="en-US" sz="1180" dirty="0"/>
          </a:p>
        </p:txBody>
      </p:sp>
      <p:sp>
        <p:nvSpPr>
          <p:cNvPr id="10" name="Text 7"/>
          <p:cNvSpPr/>
          <p:nvPr/>
        </p:nvSpPr>
        <p:spPr>
          <a:xfrm>
            <a:off x="621792" y="3904488"/>
            <a:ext cx="292608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80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Email: hase.huang@lanbo-europe.com</a:t>
            </a:r>
            <a:endParaRPr lang="en-US" sz="1180" dirty="0"/>
          </a:p>
        </p:txBody>
      </p:sp>
      <p:sp>
        <p:nvSpPr>
          <p:cNvPr id="11" name="Text 8"/>
          <p:cNvSpPr/>
          <p:nvPr/>
        </p:nvSpPr>
        <p:spPr>
          <a:xfrm>
            <a:off x="621792" y="4325112"/>
            <a:ext cx="539496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t>European contact: Gavin Ye  |  +36 202 272 276  |  sales@lanbo-europe.com</a:t>
            </a:r>
            <a:endParaRPr lang="en-US" sz="1120" dirty="0"/>
          </a:p>
        </p:txBody>
      </p:sp>
      <p:sp>
        <p:nvSpPr>
          <p:cNvPr id="12" name="Shape 9"/>
          <p:cNvSpPr/>
          <p:nvPr/>
        </p:nvSpPr>
        <p:spPr>
          <a:xfrm>
            <a:off x="621792" y="5650992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11A36A">
              <a:alpha val="12000"/>
            </a:srgbClr>
          </a:solidFill>
          <a:ln w="7620">
            <a:solidFill>
              <a:srgbClr val="11A36A">
                <a:alpha val="4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731520" y="5701284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Reliability testing</a:t>
            </a:r>
            <a:endParaRPr lang="en-US" sz="820" dirty="0"/>
          </a:p>
        </p:txBody>
      </p:sp>
      <p:sp>
        <p:nvSpPr>
          <p:cNvPr id="14" name="Shape 11"/>
          <p:cNvSpPr/>
          <p:nvPr/>
        </p:nvSpPr>
        <p:spPr>
          <a:xfrm>
            <a:off x="2514600" y="5650992"/>
            <a:ext cx="2057400" cy="310896"/>
          </a:xfrm>
          <a:prstGeom prst="roundRect">
            <a:avLst>
              <a:gd name="adj" fmla="val 17647"/>
            </a:avLst>
          </a:prstGeom>
          <a:solidFill>
            <a:srgbClr val="D9962C">
              <a:alpha val="12000"/>
            </a:srgbClr>
          </a:solidFill>
          <a:ln w="7620">
            <a:solidFill>
              <a:srgbClr val="D9962C">
                <a:alpha val="4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2624328" y="5701284"/>
            <a:ext cx="183794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heat treatment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4681728" y="5650992"/>
            <a:ext cx="1645920" cy="310896"/>
          </a:xfrm>
          <a:prstGeom prst="roundRect">
            <a:avLst>
              <a:gd name="adj" fmla="val 17647"/>
            </a:avLst>
          </a:prstGeom>
          <a:solidFill>
            <a:srgbClr val="1867B2">
              <a:alpha val="12000"/>
            </a:srgbClr>
          </a:solidFill>
          <a:ln w="7620">
            <a:solidFill>
              <a:srgbClr val="1867B2">
                <a:alpha val="4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4791456" y="5701284"/>
            <a:ext cx="142646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Custom automation</a:t>
            </a:r>
            <a:endParaRPr lang="en-US" sz="8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COMPANY POSITIONING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232"/>
            <a:ext cx="740664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A focused equipment partner for validation, heating and intelligent manufacturing.</a:t>
            </a:r>
            <a:endParaRPr lang="en-US" sz="20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225" y="1490345"/>
            <a:ext cx="6933565" cy="420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combines automated equipment engineering with specialized testing and induction-heating product lines.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KunShan_LanBo_2026\image21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183880" y="502920"/>
            <a:ext cx="2880360" cy="169164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KunShan_LanBo_2026\image1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71585" y="2487930"/>
            <a:ext cx="2679065" cy="1682750"/>
          </a:xfrm>
          <a:prstGeom prst="rect">
            <a:avLst/>
          </a:prstGeom>
        </p:spPr>
      </p:pic>
      <p:sp>
        <p:nvSpPr>
          <p:cNvPr id="8" name="Text 4"/>
          <p:cNvSpPr/>
          <p:nvPr>
            <p:custDataLst>
              <p:tags r:id="rId3"/>
            </p:custDataLst>
          </p:nvPr>
        </p:nvSpPr>
        <p:spPr>
          <a:xfrm>
            <a:off x="713232" y="2880360"/>
            <a:ext cx="1463040" cy="3931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67B2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2014</a:t>
            </a:r>
            <a:endParaRPr lang="en-US" sz="2400" dirty="0"/>
          </a:p>
        </p:txBody>
      </p:sp>
      <p:sp>
        <p:nvSpPr>
          <p:cNvPr id="9" name="Text 5"/>
          <p:cNvSpPr/>
          <p:nvPr>
            <p:custDataLst>
              <p:tags r:id="rId4"/>
            </p:custDataLst>
          </p:nvPr>
        </p:nvSpPr>
        <p:spPr>
          <a:xfrm>
            <a:off x="713232" y="3310128"/>
            <a:ext cx="16002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Kunshan LANBO founded</a:t>
            </a:r>
            <a:endParaRPr lang="en-US" sz="950" dirty="0"/>
          </a:p>
        </p:txBody>
      </p:sp>
      <p:sp>
        <p:nvSpPr>
          <p:cNvPr id="10" name="Text 6"/>
          <p:cNvSpPr/>
          <p:nvPr>
            <p:custDataLst>
              <p:tags r:id="rId5"/>
            </p:custDataLst>
          </p:nvPr>
        </p:nvSpPr>
        <p:spPr>
          <a:xfrm>
            <a:off x="713105" y="3575050"/>
            <a:ext cx="1600835" cy="34734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High-tech equipment manufacturing base in Kunshan</a:t>
            </a:r>
            <a:endParaRPr lang="en-US" sz="820" dirty="0"/>
          </a:p>
        </p:txBody>
      </p:sp>
      <p:sp>
        <p:nvSpPr>
          <p:cNvPr id="11" name="Text 7"/>
          <p:cNvSpPr/>
          <p:nvPr>
            <p:custDataLst>
              <p:tags r:id="rId6"/>
            </p:custDataLst>
          </p:nvPr>
        </p:nvSpPr>
        <p:spPr>
          <a:xfrm>
            <a:off x="2587752" y="2880360"/>
            <a:ext cx="1463040" cy="3931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1A36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2005</a:t>
            </a:r>
            <a:endParaRPr lang="en-US" sz="2400" dirty="0"/>
          </a:p>
        </p:txBody>
      </p:sp>
      <p:sp>
        <p:nvSpPr>
          <p:cNvPr id="12" name="Text 8"/>
          <p:cNvSpPr/>
          <p:nvPr>
            <p:custDataLst>
              <p:tags r:id="rId7"/>
            </p:custDataLst>
          </p:nvPr>
        </p:nvSpPr>
        <p:spPr>
          <a:xfrm>
            <a:off x="2587752" y="3310128"/>
            <a:ext cx="16002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Testing-equipment heritage</a:t>
            </a:r>
            <a:endParaRPr lang="en-US" sz="950" dirty="0"/>
          </a:p>
        </p:txBody>
      </p:sp>
      <p:sp>
        <p:nvSpPr>
          <p:cNvPr id="13" name="Text 9"/>
          <p:cNvSpPr/>
          <p:nvPr>
            <p:custDataLst>
              <p:tags r:id="rId8"/>
            </p:custDataLst>
          </p:nvPr>
        </p:nvSpPr>
        <p:spPr>
          <a:xfrm>
            <a:off x="2587625" y="3575050"/>
            <a:ext cx="1718310" cy="34734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ZTI reliability-testing specialization</a:t>
            </a:r>
            <a:endParaRPr lang="en-US" sz="820" dirty="0"/>
          </a:p>
        </p:txBody>
      </p:sp>
      <p:sp>
        <p:nvSpPr>
          <p:cNvPr id="14" name="Text 10"/>
          <p:cNvSpPr/>
          <p:nvPr>
            <p:custDataLst>
              <p:tags r:id="rId9"/>
            </p:custDataLst>
          </p:nvPr>
        </p:nvSpPr>
        <p:spPr>
          <a:xfrm>
            <a:off x="4462272" y="2880360"/>
            <a:ext cx="1463040" cy="3931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D9962C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23+</a:t>
            </a:r>
            <a:endParaRPr lang="en-US" sz="2400" dirty="0"/>
          </a:p>
        </p:txBody>
      </p:sp>
      <p:sp>
        <p:nvSpPr>
          <p:cNvPr id="15" name="Text 11"/>
          <p:cNvSpPr/>
          <p:nvPr>
            <p:custDataLst>
              <p:tags r:id="rId10"/>
            </p:custDataLst>
          </p:nvPr>
        </p:nvSpPr>
        <p:spPr>
          <a:xfrm>
            <a:off x="4462272" y="3310128"/>
            <a:ext cx="16002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patents referenced</a:t>
            </a:r>
            <a:endParaRPr lang="en-US" sz="950" dirty="0"/>
          </a:p>
        </p:txBody>
      </p:sp>
      <p:sp>
        <p:nvSpPr>
          <p:cNvPr id="16" name="Text 12"/>
          <p:cNvSpPr/>
          <p:nvPr>
            <p:custDataLst>
              <p:tags r:id="rId11"/>
            </p:custDataLst>
          </p:nvPr>
        </p:nvSpPr>
        <p:spPr>
          <a:xfrm>
            <a:off x="4462145" y="3575050"/>
            <a:ext cx="1630045" cy="34734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heating source deck cites patent portfolio</a:t>
            </a:r>
            <a:endParaRPr lang="en-US" sz="820" dirty="0"/>
          </a:p>
        </p:txBody>
      </p:sp>
      <p:sp>
        <p:nvSpPr>
          <p:cNvPr id="17" name="Text 13"/>
          <p:cNvSpPr/>
          <p:nvPr>
            <p:custDataLst>
              <p:tags r:id="rId12"/>
            </p:custDataLst>
          </p:nvPr>
        </p:nvSpPr>
        <p:spPr>
          <a:xfrm>
            <a:off x="6336792" y="2880360"/>
            <a:ext cx="1463040" cy="3931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94D4D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30+</a:t>
            </a:r>
            <a:endParaRPr lang="en-US" sz="2400" dirty="0"/>
          </a:p>
        </p:txBody>
      </p:sp>
      <p:sp>
        <p:nvSpPr>
          <p:cNvPr id="18" name="Text 14"/>
          <p:cNvSpPr/>
          <p:nvPr>
            <p:custDataLst>
              <p:tags r:id="rId13"/>
            </p:custDataLst>
          </p:nvPr>
        </p:nvSpPr>
        <p:spPr>
          <a:xfrm>
            <a:off x="6336792" y="3310128"/>
            <a:ext cx="160020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testing customers</a:t>
            </a:r>
            <a:endParaRPr lang="en-US" sz="950" dirty="0"/>
          </a:p>
        </p:txBody>
      </p:sp>
      <p:sp>
        <p:nvSpPr>
          <p:cNvPr id="19" name="Text 15"/>
          <p:cNvSpPr/>
          <p:nvPr>
            <p:custDataLst>
              <p:tags r:id="rId14"/>
            </p:custDataLst>
          </p:nvPr>
        </p:nvSpPr>
        <p:spPr>
          <a:xfrm>
            <a:off x="6336792" y="3575304"/>
            <a:ext cx="19659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2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Environmental testing source deck cites broad customer base</a:t>
            </a:r>
            <a:endParaRPr lang="en-US" sz="820" dirty="0"/>
          </a:p>
        </p:txBody>
      </p:sp>
      <p:sp>
        <p:nvSpPr>
          <p:cNvPr id="20" name="Shape 16"/>
          <p:cNvSpPr/>
          <p:nvPr/>
        </p:nvSpPr>
        <p:spPr>
          <a:xfrm>
            <a:off x="658368" y="4864608"/>
            <a:ext cx="10469880" cy="82296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914400" y="5193792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1078992" y="5084064"/>
            <a:ext cx="96194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Primary offer: reliability test equipment and induction heat treatment systems for industrial customers.</a:t>
            </a:r>
            <a:endParaRPr lang="en-US" sz="1240" dirty="0"/>
          </a:p>
        </p:txBody>
      </p:sp>
      <p:sp>
        <p:nvSpPr>
          <p:cNvPr id="23" name="Shape 19"/>
          <p:cNvSpPr/>
          <p:nvPr/>
        </p:nvSpPr>
        <p:spPr>
          <a:xfrm>
            <a:off x="914400" y="5522976"/>
            <a:ext cx="64008" cy="64008"/>
          </a:xfrm>
          <a:prstGeom prst="ellipse">
            <a:avLst/>
          </a:prstGeom>
          <a:solidFill>
            <a:srgbClr val="687280"/>
          </a:solidFill>
          <a:ln w="12700">
            <a:solidFill>
              <a:srgbClr val="687280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1078992" y="5413248"/>
            <a:ext cx="96194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Supporting offer: vision inspection, assembly automation, warehousing and customized manufacturing systems.</a:t>
            </a:r>
            <a:endParaRPr lang="en-US" sz="1240" dirty="0"/>
          </a:p>
        </p:txBody>
      </p:sp>
      <p:sp>
        <p:nvSpPr>
          <p:cNvPr id="25" name="Shape 21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7" name="Text 23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STRATEGIC FOCUS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232"/>
            <a:ext cx="7406640" cy="7498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Two equipment pillars carry the customer value story.</a:t>
            </a:r>
            <a:endParaRPr lang="en-US" sz="24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Other automation products are retained as supporting capabilities instead of competing for attention.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58368" y="2029968"/>
            <a:ext cx="5257800" cy="3566160"/>
          </a:xfrm>
          <a:prstGeom prst="roundRect">
            <a:avLst>
              <a:gd name="adj" fmla="val 1795"/>
            </a:avLst>
          </a:prstGeom>
          <a:solidFill>
            <a:srgbClr val="F4FBF7"/>
          </a:solidFill>
          <a:ln w="8890">
            <a:solidFill>
              <a:srgbClr val="C6E8D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63640" y="2029968"/>
            <a:ext cx="5257800" cy="3566160"/>
          </a:xfrm>
          <a:prstGeom prst="roundRect">
            <a:avLst>
              <a:gd name="adj" fmla="val 1795"/>
            </a:avLst>
          </a:prstGeom>
          <a:solidFill>
            <a:srgbClr val="FFF8EA"/>
          </a:solidFill>
          <a:ln w="8890">
            <a:solidFill>
              <a:srgbClr val="EAD4A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14400" y="3977640"/>
            <a:ext cx="438912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Reliability Testing Equipment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914400" y="460857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078992" y="4498848"/>
            <a:ext cx="43159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Climate, thermal shock, humidity and altitude simulation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914400" y="4956048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1078992" y="4846320"/>
            <a:ext cx="43159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Corrosion, aging, mechanical strength and fatigue tests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914400" y="5303520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1078992" y="5193792"/>
            <a:ext cx="431596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Automotive, new energy, electronics and semiconductor validation</a:t>
            </a:r>
            <a:endParaRPr lang="en-US" sz="1080" dirty="0"/>
          </a:p>
        </p:txBody>
      </p:sp>
      <p:pic>
        <p:nvPicPr>
          <p:cNvPr id="17" name="Image 2" descr="C:\Users\ywj_y\Documents\Codex\2026-06-03\files-mentioned-by-the-user-kunshan\work\lanbo_assets\LANBO_Induction\image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37960" y="2212848"/>
            <a:ext cx="1874520" cy="1828800"/>
          </a:xfrm>
          <a:prstGeom prst="rect">
            <a:avLst/>
          </a:prstGeom>
        </p:spPr>
      </p:pic>
      <p:pic>
        <p:nvPicPr>
          <p:cNvPr id="18" name="Image 3" descr="C:\Users\ywj_y\Documents\Codex\2026-06-03\files-mentioned-by-the-user-kunshan\work\lanbo_assets\LANBO_Induction\image7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32520" y="2212848"/>
            <a:ext cx="1874520" cy="182880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537960" y="3977640"/>
            <a:ext cx="4343400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Heat Treatment Equipment</a:t>
            </a:r>
            <a:endParaRPr lang="en-US" sz="1800" dirty="0"/>
          </a:p>
        </p:txBody>
      </p:sp>
      <p:sp>
        <p:nvSpPr>
          <p:cNvPr id="20" name="Shape 14"/>
          <p:cNvSpPr/>
          <p:nvPr/>
        </p:nvSpPr>
        <p:spPr>
          <a:xfrm>
            <a:off x="6537960" y="460857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6702552" y="4498848"/>
            <a:ext cx="43616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High, medium, ultra-high and super-audio frequency systems</a:t>
            </a:r>
            <a:endParaRPr lang="en-US" sz="1080" dirty="0"/>
          </a:p>
        </p:txBody>
      </p:sp>
      <p:sp>
        <p:nvSpPr>
          <p:cNvPr id="22" name="Shape 16"/>
          <p:cNvSpPr/>
          <p:nvPr/>
        </p:nvSpPr>
        <p:spPr>
          <a:xfrm>
            <a:off x="6537960" y="4956048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702552" y="4846320"/>
            <a:ext cx="43616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Surface hardening, brazing, melting, annealing and precision heating</a:t>
            </a:r>
            <a:endParaRPr lang="en-US" sz="1080" dirty="0"/>
          </a:p>
        </p:txBody>
      </p:sp>
      <p:sp>
        <p:nvSpPr>
          <p:cNvPr id="24" name="Shape 18"/>
          <p:cNvSpPr/>
          <p:nvPr/>
        </p:nvSpPr>
        <p:spPr>
          <a:xfrm>
            <a:off x="6537960" y="5303520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6702552" y="5193792"/>
            <a:ext cx="436168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IGBT power units, customized coils and closed-loop cooling systems</a:t>
            </a:r>
            <a:endParaRPr lang="en-US" sz="1080" dirty="0"/>
          </a:p>
        </p:txBody>
      </p:sp>
      <p:sp>
        <p:nvSpPr>
          <p:cNvPr id="26" name="Shape 20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8" name="Text 22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03</a:t>
            </a:r>
            <a:endParaRPr lang="en-US" sz="850" dirty="0"/>
          </a:p>
        </p:txBody>
      </p:sp>
      <p:sp>
        <p:nvSpPr>
          <p:cNvPr id="29" name="Rectangle 28"/>
          <p:cNvSpPr/>
          <p:nvPr/>
        </p:nvSpPr>
        <p:spPr>
          <a:xfrm>
            <a:off x="868680" y="2304288"/>
            <a:ext cx="205740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walk-in-climate-room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415" y="2382240"/>
            <a:ext cx="1669929" cy="1261416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3090672" y="2304288"/>
            <a:ext cx="196596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climate-salt-spray-chamber-lanb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624" y="2449085"/>
            <a:ext cx="1810056" cy="1127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1A36A"/>
          </a:solidFill>
          <a:ln w="12700">
            <a:solidFill>
              <a:srgbClr val="11A36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RELIABILITY TESTING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109091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A broad chamber portfolio covers the main environmental stress modes.</a:t>
            </a:r>
            <a:endParaRPr lang="en-US" sz="24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 product range supports accelerated validation from component-level samples to large assemblies and vehicles.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58368" y="1901952"/>
            <a:ext cx="2487168" cy="4069080"/>
          </a:xfrm>
          <a:prstGeom prst="roundRect">
            <a:avLst>
              <a:gd name="adj" fmla="val 2574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3858768"/>
            <a:ext cx="20574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Climate Chambers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59536" y="4370832"/>
            <a:ext cx="2057400" cy="84124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High/low temperature, humidity, rapid temperature change, altitude and double-layer chambers.</a:t>
            </a:r>
            <a:endParaRPr lang="en-US" sz="1020" dirty="0"/>
          </a:p>
        </p:txBody>
      </p:sp>
      <p:sp>
        <p:nvSpPr>
          <p:cNvPr id="10" name="Shape 7"/>
          <p:cNvSpPr/>
          <p:nvPr/>
        </p:nvSpPr>
        <p:spPr>
          <a:xfrm>
            <a:off x="3474720" y="1901952"/>
            <a:ext cx="2487168" cy="4069080"/>
          </a:xfrm>
          <a:prstGeom prst="roundRect">
            <a:avLst>
              <a:gd name="adj" fmla="val 2574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3675888" y="3858768"/>
            <a:ext cx="20574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Thermal Shock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675888" y="4370832"/>
            <a:ext cx="2057400" cy="84124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Two-zone and three-zone shock chambers for fast durability screening.</a:t>
            </a:r>
            <a:endParaRPr lang="en-US" sz="1020" dirty="0"/>
          </a:p>
        </p:txBody>
      </p:sp>
      <p:sp>
        <p:nvSpPr>
          <p:cNvPr id="14" name="Shape 10"/>
          <p:cNvSpPr/>
          <p:nvPr/>
        </p:nvSpPr>
        <p:spPr>
          <a:xfrm>
            <a:off x="6291072" y="1901952"/>
            <a:ext cx="2487168" cy="4069080"/>
          </a:xfrm>
          <a:prstGeom prst="roundRect">
            <a:avLst>
              <a:gd name="adj" fmla="val 2574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6492240" y="3858768"/>
            <a:ext cx="20574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Walk-In Testing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6492240" y="4370832"/>
            <a:ext cx="2057400" cy="84124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Large climate rooms for vehicles, battery packs, equipment and oversized parts.</a:t>
            </a:r>
            <a:endParaRPr lang="en-US" sz="1020" dirty="0"/>
          </a:p>
        </p:txBody>
      </p:sp>
      <p:sp>
        <p:nvSpPr>
          <p:cNvPr id="18" name="Shape 13"/>
          <p:cNvSpPr/>
          <p:nvPr/>
        </p:nvSpPr>
        <p:spPr>
          <a:xfrm>
            <a:off x="9107424" y="1901952"/>
            <a:ext cx="2487168" cy="4069080"/>
          </a:xfrm>
          <a:prstGeom prst="roundRect">
            <a:avLst>
              <a:gd name="adj" fmla="val 2574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9308592" y="3858768"/>
            <a:ext cx="205740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Corrosion &amp; Aging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9308592" y="4370832"/>
            <a:ext cx="2057400" cy="841248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2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Salt spray, composite salt spray, SO2, mold and corrosive gas simulation.</a:t>
            </a:r>
            <a:endParaRPr lang="en-US" sz="1020" dirty="0"/>
          </a:p>
        </p:txBody>
      </p:sp>
      <p:sp>
        <p:nvSpPr>
          <p:cNvPr id="22" name="Shape 16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4" name="Text 18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04</a:t>
            </a:r>
            <a:endParaRPr lang="en-US" sz="850" dirty="0"/>
          </a:p>
        </p:txBody>
      </p:sp>
      <p:sp>
        <p:nvSpPr>
          <p:cNvPr id="25" name="Rectangle 24"/>
          <p:cNvSpPr/>
          <p:nvPr/>
        </p:nvSpPr>
        <p:spPr>
          <a:xfrm>
            <a:off x="804672" y="2057400"/>
            <a:ext cx="219456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temperature-humidity-chamber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1874" y="2135352"/>
            <a:ext cx="1160155" cy="126141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621024" y="2057400"/>
            <a:ext cx="219456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emperature-humidity-chamber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8226" y="2135352"/>
            <a:ext cx="1160155" cy="126141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6437376" y="2057400"/>
            <a:ext cx="219456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walk-in-climate-room-lanb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691" y="2135352"/>
            <a:ext cx="1669929" cy="1261416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253728" y="2057400"/>
            <a:ext cx="2194560" cy="141732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climate-salt-spray-chamber-lanb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8690" y="2135352"/>
            <a:ext cx="2024636" cy="126141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1A36A"/>
          </a:solidFill>
          <a:ln w="12700">
            <a:solidFill>
              <a:srgbClr val="11A36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VALIDATION WORKFLOW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678795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Reliability equipment helps customers move from stress simulation to release confidence.</a:t>
            </a:r>
            <a:endParaRPr lang="en-US" sz="24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 strongest value is not only chamber hardware, but repeatable validation programs for complex products.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49808" y="2148840"/>
            <a:ext cx="2212848" cy="2377440"/>
          </a:xfrm>
          <a:prstGeom prst="roundRect">
            <a:avLst>
              <a:gd name="adj" fmla="val 2893"/>
            </a:avLst>
          </a:prstGeom>
          <a:solidFill>
            <a:srgbClr val="F1FAF5"/>
          </a:solidFill>
          <a:ln w="8890">
            <a:solidFill>
              <a:srgbClr val="BEE7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359152"/>
            <a:ext cx="566928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2788920"/>
            <a:ext cx="175564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Define Stress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3410712"/>
            <a:ext cx="1865376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9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Temperature, humidity, altitude, corrosion, vibration or mechanical load</a:t>
            </a:r>
            <a:endParaRPr lang="en-US" sz="990" dirty="0"/>
          </a:p>
        </p:txBody>
      </p:sp>
      <p:sp>
        <p:nvSpPr>
          <p:cNvPr id="10" name="Shape 8"/>
          <p:cNvSpPr/>
          <p:nvPr/>
        </p:nvSpPr>
        <p:spPr>
          <a:xfrm>
            <a:off x="3081528" y="3017520"/>
            <a:ext cx="320040" cy="411480"/>
          </a:xfrm>
          <a:prstGeom prst="chevron">
            <a:avLst/>
          </a:prstGeom>
          <a:solidFill>
            <a:srgbClr val="11A36A">
              <a:alpha val="65000"/>
            </a:srgbClr>
          </a:solidFill>
          <a:ln w="12700">
            <a:solidFill>
              <a:srgbClr val="11A36A">
                <a:alpha val="7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93008" y="2148840"/>
            <a:ext cx="2212848" cy="2377440"/>
          </a:xfrm>
          <a:prstGeom prst="roundRect">
            <a:avLst>
              <a:gd name="adj" fmla="val 2893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0" y="2359152"/>
            <a:ext cx="566928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57600" y="2788920"/>
            <a:ext cx="175564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Select Equipment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657600" y="3410712"/>
            <a:ext cx="1865376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9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Chamber type, test volume, transition speed, control accuracy and safety features</a:t>
            </a:r>
            <a:endParaRPr lang="en-US" sz="990" dirty="0"/>
          </a:p>
        </p:txBody>
      </p:sp>
      <p:sp>
        <p:nvSpPr>
          <p:cNvPr id="15" name="Shape 13"/>
          <p:cNvSpPr/>
          <p:nvPr/>
        </p:nvSpPr>
        <p:spPr>
          <a:xfrm>
            <a:off x="5824728" y="3017520"/>
            <a:ext cx="320040" cy="411480"/>
          </a:xfrm>
          <a:prstGeom prst="chevron">
            <a:avLst/>
          </a:prstGeom>
          <a:solidFill>
            <a:srgbClr val="11A36A">
              <a:alpha val="65000"/>
            </a:srgbClr>
          </a:solidFill>
          <a:ln w="12700">
            <a:solidFill>
              <a:srgbClr val="11A36A">
                <a:alpha val="7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36208" y="2148840"/>
            <a:ext cx="2212848" cy="2377440"/>
          </a:xfrm>
          <a:prstGeom prst="roundRect">
            <a:avLst>
              <a:gd name="adj" fmla="val 2893"/>
            </a:avLst>
          </a:prstGeom>
          <a:solidFill>
            <a:srgbClr val="F1FAF5"/>
          </a:solidFill>
          <a:ln w="8890">
            <a:solidFill>
              <a:srgbClr val="BEE7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0" y="2359152"/>
            <a:ext cx="566928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0" y="2788920"/>
            <a:ext cx="175564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Run Program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0" y="3410712"/>
            <a:ext cx="1865376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9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Automated cycles, data logging and specimen monitoring</a:t>
            </a:r>
            <a:endParaRPr lang="en-US" sz="990" dirty="0"/>
          </a:p>
        </p:txBody>
      </p:sp>
      <p:sp>
        <p:nvSpPr>
          <p:cNvPr id="20" name="Shape 18"/>
          <p:cNvSpPr/>
          <p:nvPr/>
        </p:nvSpPr>
        <p:spPr>
          <a:xfrm>
            <a:off x="8567928" y="3017520"/>
            <a:ext cx="320040" cy="411480"/>
          </a:xfrm>
          <a:prstGeom prst="chevron">
            <a:avLst/>
          </a:prstGeom>
          <a:solidFill>
            <a:srgbClr val="11A36A">
              <a:alpha val="65000"/>
            </a:srgbClr>
          </a:solidFill>
          <a:ln w="12700">
            <a:solidFill>
              <a:srgbClr val="11A36A">
                <a:alpha val="7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979408" y="2148840"/>
            <a:ext cx="2212848" cy="2377440"/>
          </a:xfrm>
          <a:prstGeom prst="roundRect">
            <a:avLst>
              <a:gd name="adj" fmla="val 2893"/>
            </a:avLst>
          </a:prstGeom>
          <a:solidFill>
            <a:srgbClr val="F8FAFC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0" y="2359152"/>
            <a:ext cx="566928" cy="3200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144000" y="2788920"/>
            <a:ext cx="1755648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Release Decision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44000" y="3410712"/>
            <a:ext cx="1865376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9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Durability evidence for automotive, energy, electronics and industrial products</a:t>
            </a:r>
            <a:endParaRPr lang="en-US" sz="990" dirty="0"/>
          </a:p>
        </p:txBody>
      </p:sp>
      <p:pic>
        <p:nvPicPr>
          <p:cNvPr id="26" name="Image 1" descr="C:\Users\ywj_y\Documents\Codex\2026-06-03\files-mentioned-by-the-user-kunshan\work\lanbo_assets\LANBO_ZTI\image1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00400" y="4965065"/>
            <a:ext cx="1281430" cy="1232535"/>
          </a:xfrm>
          <a:prstGeom prst="rect">
            <a:avLst/>
          </a:prstGeom>
        </p:spPr>
      </p:pic>
      <p:pic>
        <p:nvPicPr>
          <p:cNvPr id="27" name="Image 2" descr="C:\Users\ywj_y\Documents\Codex\2026-06-03\files-mentioned-by-the-user-kunshan\work\lanbo_assets\LANBO_ZTI\image4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54880" y="4965192"/>
            <a:ext cx="960120" cy="1143000"/>
          </a:xfrm>
          <a:prstGeom prst="rect">
            <a:avLst/>
          </a:prstGeom>
        </p:spPr>
      </p:pic>
      <p:sp>
        <p:nvSpPr>
          <p:cNvPr id="28" name="Shape 23"/>
          <p:cNvSpPr/>
          <p:nvPr/>
        </p:nvSpPr>
        <p:spPr>
          <a:xfrm>
            <a:off x="6144768" y="5340096"/>
            <a:ext cx="64008" cy="64008"/>
          </a:xfrm>
          <a:prstGeom prst="ellipse">
            <a:avLst/>
          </a:prstGeom>
          <a:solidFill>
            <a:srgbClr val="11A36A"/>
          </a:solidFill>
          <a:ln w="12700">
            <a:solidFill>
              <a:srgbClr val="11A36A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6309360" y="5230368"/>
            <a:ext cx="491032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2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Supports battery packs, cells, modules, semiconductor processes, electronics and complete vehicle simulation cabins.</a:t>
            </a:r>
            <a:endParaRPr lang="en-US" sz="1220" dirty="0"/>
          </a:p>
        </p:txBody>
      </p:sp>
      <p:sp>
        <p:nvSpPr>
          <p:cNvPr id="30" name="Shape 25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31" name="Text 26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32" name="Text 27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05</a:t>
            </a:r>
            <a:endParaRPr lang="en-US" sz="850" dirty="0"/>
          </a:p>
        </p:txBody>
      </p:sp>
      <p:sp>
        <p:nvSpPr>
          <p:cNvPr id="33" name="Rectangle 32"/>
          <p:cNvSpPr/>
          <p:nvPr/>
        </p:nvSpPr>
        <p:spPr>
          <a:xfrm>
            <a:off x="822960" y="5074920"/>
            <a:ext cx="2103120" cy="100584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combined-environment-test-chamber-lanb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9036" y="5130241"/>
            <a:ext cx="1150968" cy="895198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11A36A"/>
          </a:solidFill>
          <a:ln w="12700">
            <a:solidFill>
              <a:srgbClr val="11A36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EXTENDED TEST SCOPE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254615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Mechanical, corrosion and aging tests complete the reliability picture.</a:t>
            </a:r>
            <a:endParaRPr lang="en-US" sz="24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Customers can combine environmental stress with material strength and logistics durability checks.</a:t>
            </a:r>
            <a:endParaRPr lang="en-US" sz="1250" dirty="0"/>
          </a:p>
        </p:txBody>
      </p:sp>
      <p:pic>
        <p:nvPicPr>
          <p:cNvPr id="7" name="Image 1" descr="C:\Users\ywj_y\Documents\Codex\2026-06-03\files-mentioned-by-the-user-kunshan\work\lanbo_assets\LANBO_ZTI\image17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16352" y="1965960"/>
            <a:ext cx="1508760" cy="1325880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713105" y="3858895"/>
            <a:ext cx="4937760" cy="1637665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1" name="Text 5"/>
          <p:cNvSpPr/>
          <p:nvPr/>
        </p:nvSpPr>
        <p:spPr>
          <a:xfrm>
            <a:off x="914400" y="4096512"/>
            <a:ext cx="21031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Mechanical Testing</a:t>
            </a:r>
            <a:endParaRPr lang="en-US" sz="1550" dirty="0"/>
          </a:p>
        </p:txBody>
      </p:sp>
      <p:sp>
        <p:nvSpPr>
          <p:cNvPr id="12" name="Shape 6"/>
          <p:cNvSpPr/>
          <p:nvPr/>
        </p:nvSpPr>
        <p:spPr>
          <a:xfrm>
            <a:off x="932688" y="470001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3" name="Text 7"/>
          <p:cNvSpPr/>
          <p:nvPr/>
        </p:nvSpPr>
        <p:spPr>
          <a:xfrm>
            <a:off x="1097280" y="4590288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Servo tensile testing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932688" y="4992624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1097280" y="4882896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High/low temperature tensile testing</a:t>
            </a:r>
            <a:endParaRPr lang="en-US" sz="1050" dirty="0"/>
          </a:p>
        </p:txBody>
      </p:sp>
      <p:sp>
        <p:nvSpPr>
          <p:cNvPr id="16" name="Shape 10"/>
          <p:cNvSpPr/>
          <p:nvPr/>
        </p:nvSpPr>
        <p:spPr>
          <a:xfrm>
            <a:off x="932688" y="5285232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1097280" y="5175504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Drop testing and dynamic fatigue</a:t>
            </a:r>
            <a:endParaRPr lang="en-US" sz="1050" dirty="0"/>
          </a:p>
        </p:txBody>
      </p:sp>
      <p:sp>
        <p:nvSpPr>
          <p:cNvPr id="18" name="Shape 12"/>
          <p:cNvSpPr/>
          <p:nvPr/>
        </p:nvSpPr>
        <p:spPr>
          <a:xfrm>
            <a:off x="6108065" y="3858895"/>
            <a:ext cx="4937760" cy="1642745"/>
          </a:xfrm>
          <a:prstGeom prst="roundRect">
            <a:avLst>
              <a:gd name="adj" fmla="val 4242"/>
            </a:avLst>
          </a:prstGeom>
          <a:solidFill>
            <a:srgbClr val="FFFFFF"/>
          </a:solidFill>
          <a:ln w="8890">
            <a:solidFill>
              <a:srgbClr val="D9DEE5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6309360" y="4096512"/>
            <a:ext cx="210312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55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Corrosion &amp; Aging</a:t>
            </a:r>
            <a:endParaRPr lang="en-US" sz="1550" dirty="0"/>
          </a:p>
        </p:txBody>
      </p:sp>
      <p:sp>
        <p:nvSpPr>
          <p:cNvPr id="20" name="Shape 14"/>
          <p:cNvSpPr/>
          <p:nvPr/>
        </p:nvSpPr>
        <p:spPr>
          <a:xfrm>
            <a:off x="6327648" y="4700016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6492240" y="4590288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Salt spray and composite salt spray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6327648" y="4992624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492240" y="4882896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Corrosive gas, SO2 and mold simulation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6327648" y="5285232"/>
            <a:ext cx="64008" cy="64008"/>
          </a:xfrm>
          <a:prstGeom prst="ellipse">
            <a:avLst/>
          </a:prstGeom>
          <a:solidFill>
            <a:srgbClr val="1867B2"/>
          </a:solidFill>
          <a:ln w="12700">
            <a:solidFill>
              <a:srgbClr val="1867B2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6492240" y="5175504"/>
            <a:ext cx="4270248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Long-term material resilience evaluation</a:t>
            </a:r>
            <a:endParaRPr lang="en-US" sz="1050" dirty="0"/>
          </a:p>
        </p:txBody>
      </p:sp>
      <p:sp>
        <p:nvSpPr>
          <p:cNvPr id="26" name="Shape 20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8" name="Text 22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06</a:t>
            </a:r>
            <a:endParaRPr lang="en-US" sz="850" dirty="0"/>
          </a:p>
        </p:txBody>
      </p:sp>
      <p:sp>
        <p:nvSpPr>
          <p:cNvPr id="29" name="Rectangle 28"/>
          <p:cNvSpPr/>
          <p:nvPr/>
        </p:nvSpPr>
        <p:spPr>
          <a:xfrm>
            <a:off x="749808" y="1965960"/>
            <a:ext cx="1874520" cy="132588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servo-tensile-testing-machine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0379" y="2038883"/>
            <a:ext cx="793377" cy="1180034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526280" y="1965960"/>
            <a:ext cx="1508760" cy="132588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servo-tensile-testing-machine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3971" y="2038883"/>
            <a:ext cx="793377" cy="1180034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6263640" y="1847088"/>
            <a:ext cx="2834640" cy="1691640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4" name="Picture 33" descr="servo-tensile-testing-machine-lanb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4840" y="1940128"/>
            <a:ext cx="1012240" cy="150556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ywj_y\Documents\Codex\2026-06-03\files-mentioned-by-the-user-kunshan\work\lanbo_assets\LANBO_Induction\image1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812280" y="274320"/>
            <a:ext cx="4572000" cy="256032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" y="480060"/>
            <a:ext cx="237744" cy="41148"/>
          </a:xfrm>
          <a:prstGeom prst="rect">
            <a:avLst/>
          </a:prstGeom>
          <a:solidFill>
            <a:srgbClr val="D9962C"/>
          </a:solidFill>
          <a:ln w="12700">
            <a:solidFill>
              <a:srgbClr val="D9962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96112" y="384048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INDUCTION HEAT TREATMENT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66928" y="868680"/>
            <a:ext cx="5669280" cy="9601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FFFFFF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Non-contact electromagnetic heating enables fast, clean and controllable thermal processing.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603504" y="2084832"/>
            <a:ext cx="5440680" cy="7132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D5DCE6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systems convert 50/60Hz mains power into high-frequency alternating current. A water-cooled copper coil generates a changing magnetic field, inducing eddy-current heating inside the workpiece.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58368" y="3794760"/>
            <a:ext cx="2331720" cy="1261872"/>
          </a:xfrm>
          <a:prstGeom prst="roundRect">
            <a:avLst>
              <a:gd name="adj" fmla="val 5072"/>
            </a:avLst>
          </a:prstGeom>
          <a:solidFill>
            <a:srgbClr val="151E29"/>
          </a:solidFill>
          <a:ln w="8890">
            <a:solidFill>
              <a:srgbClr val="31405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680" y="4069080"/>
            <a:ext cx="18745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IGBT Power Unit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68680" y="4462272"/>
            <a:ext cx="1874520" cy="4023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BFC9D5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Stable high-frequency power conversion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3447288" y="3794760"/>
            <a:ext cx="2331720" cy="1261872"/>
          </a:xfrm>
          <a:prstGeom prst="roundRect">
            <a:avLst>
              <a:gd name="adj" fmla="val 5072"/>
            </a:avLst>
          </a:prstGeom>
          <a:solidFill>
            <a:srgbClr val="221C12"/>
          </a:solidFill>
          <a:ln w="8890">
            <a:solidFill>
              <a:srgbClr val="7D5B2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57600" y="4069080"/>
            <a:ext cx="18745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D48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Customized Coil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3657600" y="4462272"/>
            <a:ext cx="1874520" cy="4023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BFC9D5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Heating profile matched to part geometry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6236208" y="3794760"/>
            <a:ext cx="2331720" cy="1261872"/>
          </a:xfrm>
          <a:prstGeom prst="roundRect">
            <a:avLst>
              <a:gd name="adj" fmla="val 5072"/>
            </a:avLst>
          </a:prstGeom>
          <a:solidFill>
            <a:srgbClr val="151E29"/>
          </a:solidFill>
          <a:ln w="8890">
            <a:solidFill>
              <a:srgbClr val="31405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46520" y="4069080"/>
            <a:ext cx="18745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Cooling System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46520" y="4462272"/>
            <a:ext cx="1874520" cy="4023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80" dirty="0">
                <a:solidFill>
                  <a:srgbClr val="BFC9D5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Continuous operation and coil protection</a:t>
            </a:r>
            <a:endParaRPr lang="en-US" sz="980" dirty="0"/>
          </a:p>
        </p:txBody>
      </p:sp>
      <p:sp>
        <p:nvSpPr>
          <p:cNvPr id="16" name="Text 13"/>
          <p:cNvSpPr/>
          <p:nvPr/>
        </p:nvSpPr>
        <p:spPr>
          <a:xfrm>
            <a:off x="6854190" y="3108960"/>
            <a:ext cx="4160520" cy="6400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Typical benefits: rapid heating, localized heat input, lower emissions and high process repeatability.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07</a:t>
            </a:r>
            <a:endParaRPr lang="en-US" sz="850" dirty="0"/>
          </a:p>
        </p:txBody>
      </p:sp>
      <p:sp>
        <p:nvSpPr>
          <p:cNvPr id="20" name="TextBox 19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D9962C"/>
          </a:solidFill>
          <a:ln w="12700">
            <a:solidFill>
              <a:srgbClr val="D9962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INDUSTRIAL APPLICATIONS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955020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700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Induction heating </a:t>
            </a: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equipment </a:t>
            </a:r>
            <a:r>
              <a:rPr lang="en-US" sz="30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supports hardening, brazing, melting and precision thermal processes.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 application scope spans automotive, tooling, machinery, electronics and metal component manufacturing.</a:t>
            </a:r>
            <a:endParaRPr lang="en-US" sz="1250" dirty="0"/>
          </a:p>
        </p:txBody>
      </p:sp>
      <p:pic>
        <p:nvPicPr>
          <p:cNvPr id="6" name="Image 0" descr="C:\Users\ywj_y\Documents\Codex\2026-06-03\files-mentioned-by-the-user-kunshan\work\lanbo_assets\LANBO_Induction\image2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13232" y="1847088"/>
            <a:ext cx="5257800" cy="2880360"/>
          </a:xfrm>
          <a:prstGeom prst="rect">
            <a:avLst/>
          </a:prstGeom>
        </p:spPr>
      </p:pic>
      <p:pic>
        <p:nvPicPr>
          <p:cNvPr id="7" name="Image 1" descr="C:\Users\ywj_y\Documents\Codex\2026-06-03\files-mentioned-by-the-user-kunshan\work\lanbo_assets\LANBO_Induction\image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99632" y="1847088"/>
            <a:ext cx="5257800" cy="288036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804672" y="516636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D9962C">
              <a:alpha val="12000"/>
            </a:srgbClr>
          </a:solidFill>
          <a:ln w="7620">
            <a:solidFill>
              <a:srgbClr val="D9962C">
                <a:alpha val="45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521665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Surface hardening</a:t>
            </a:r>
            <a:endParaRPr lang="en-US" sz="820" dirty="0"/>
          </a:p>
        </p:txBody>
      </p:sp>
      <p:sp>
        <p:nvSpPr>
          <p:cNvPr id="10" name="Shape 6"/>
          <p:cNvSpPr/>
          <p:nvPr/>
        </p:nvSpPr>
        <p:spPr>
          <a:xfrm>
            <a:off x="2679192" y="516636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1867B2">
              <a:alpha val="12000"/>
            </a:srgbClr>
          </a:solidFill>
          <a:ln w="7620">
            <a:solidFill>
              <a:srgbClr val="1867B2">
                <a:alpha val="45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2788920" y="521665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Brazing and welding</a:t>
            </a:r>
            <a:endParaRPr lang="en-US" sz="820" dirty="0"/>
          </a:p>
        </p:txBody>
      </p:sp>
      <p:sp>
        <p:nvSpPr>
          <p:cNvPr id="12" name="Shape 8"/>
          <p:cNvSpPr/>
          <p:nvPr/>
        </p:nvSpPr>
        <p:spPr>
          <a:xfrm>
            <a:off x="4553712" y="516636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11A36A">
              <a:alpha val="12000"/>
            </a:srgbClr>
          </a:solidFill>
          <a:ln w="7620">
            <a:solidFill>
              <a:srgbClr val="11A36A">
                <a:alpha val="45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663440" y="521665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Annealing</a:t>
            </a:r>
            <a:endParaRPr lang="en-US" sz="820" dirty="0"/>
          </a:p>
        </p:txBody>
      </p:sp>
      <p:sp>
        <p:nvSpPr>
          <p:cNvPr id="14" name="Shape 10"/>
          <p:cNvSpPr/>
          <p:nvPr/>
        </p:nvSpPr>
        <p:spPr>
          <a:xfrm>
            <a:off x="804672" y="557784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D9962C">
              <a:alpha val="12000"/>
            </a:srgbClr>
          </a:solidFill>
          <a:ln w="7620">
            <a:solidFill>
              <a:srgbClr val="D9962C">
                <a:alpha val="45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914400" y="562813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Hot fitting</a:t>
            </a:r>
            <a:endParaRPr lang="en-US" sz="820" dirty="0"/>
          </a:p>
        </p:txBody>
      </p:sp>
      <p:sp>
        <p:nvSpPr>
          <p:cNvPr id="16" name="Shape 12"/>
          <p:cNvSpPr/>
          <p:nvPr/>
        </p:nvSpPr>
        <p:spPr>
          <a:xfrm>
            <a:off x="2679192" y="557784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1867B2">
              <a:alpha val="12000"/>
            </a:srgbClr>
          </a:solidFill>
          <a:ln w="7620">
            <a:solidFill>
              <a:srgbClr val="1867B2">
                <a:alpha val="4500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2788920" y="562813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867B2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Melting</a:t>
            </a:r>
            <a:endParaRPr lang="en-US" sz="820" dirty="0"/>
          </a:p>
        </p:txBody>
      </p:sp>
      <p:sp>
        <p:nvSpPr>
          <p:cNvPr id="18" name="Shape 14"/>
          <p:cNvSpPr/>
          <p:nvPr/>
        </p:nvSpPr>
        <p:spPr>
          <a:xfrm>
            <a:off x="4553712" y="5577840"/>
            <a:ext cx="1691640" cy="310896"/>
          </a:xfrm>
          <a:prstGeom prst="roundRect">
            <a:avLst>
              <a:gd name="adj" fmla="val 17647"/>
            </a:avLst>
          </a:prstGeom>
          <a:solidFill>
            <a:srgbClr val="11A36A">
              <a:alpha val="12000"/>
            </a:srgbClr>
          </a:solidFill>
          <a:ln w="7620">
            <a:solidFill>
              <a:srgbClr val="11A36A">
                <a:alpha val="45000"/>
              </a:srgbClr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4663440" y="5628132"/>
            <a:ext cx="1472184" cy="17373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11A36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Localized precision heating</a:t>
            </a:r>
            <a:endParaRPr lang="en-US" sz="820" dirty="0"/>
          </a:p>
        </p:txBody>
      </p:sp>
      <p:sp>
        <p:nvSpPr>
          <p:cNvPr id="20" name="Shape 16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22" name="Text 18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08</a:t>
            </a:r>
            <a:endParaRPr lang="en-US" sz="850" dirty="0"/>
          </a:p>
        </p:txBody>
      </p:sp>
      <p:sp>
        <p:nvSpPr>
          <p:cNvPr id="23" name="TextBox 22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16052"/>
            <a:ext cx="237744" cy="41148"/>
          </a:xfrm>
          <a:prstGeom prst="rect">
            <a:avLst/>
          </a:prstGeom>
          <a:solidFill>
            <a:srgbClr val="D9962C"/>
          </a:solidFill>
          <a:ln w="12700">
            <a:solidFill>
              <a:srgbClr val="D9962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32104" y="320040"/>
            <a:ext cx="3474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EQUIPMENT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713105"/>
            <a:ext cx="10835005" cy="74993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8202A"/>
                </a:solidFill>
                <a:latin typeface="Segoe UI Variable Display" charset="0"/>
                <a:ea typeface="Segoe UI Variable Display" charset="0"/>
                <a:cs typeface="Segoe UI Variable Display" charset="0"/>
              </a:rPr>
              <a:t>Frequency and power options are matched to heating depth, speed and part geometry.</a:t>
            </a:r>
            <a:endParaRPr lang="en-US" sz="2400" b="1" dirty="0">
              <a:solidFill>
                <a:srgbClr val="18202A"/>
              </a:solidFill>
              <a:latin typeface="Segoe UI Variable Display" charset="0"/>
              <a:ea typeface="Segoe UI Variable Display" charset="0"/>
              <a:cs typeface="Segoe UI Variable Display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0352" y="1490472"/>
            <a:ext cx="7680960" cy="42062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The portfolio covers compact precision heating through high-power deep penetration and melting applications.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77240" y="1920240"/>
            <a:ext cx="10561320" cy="457200"/>
          </a:xfrm>
          <a:prstGeom prst="rect">
            <a:avLst/>
          </a:prstGeom>
          <a:solidFill>
            <a:srgbClr val="0F1720"/>
          </a:solidFill>
          <a:ln w="12700">
            <a:solidFill>
              <a:srgbClr val="0F17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2029968"/>
            <a:ext cx="2286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Series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840480" y="2029968"/>
            <a:ext cx="11430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Power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715000" y="2029968"/>
            <a:ext cx="13258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Frequency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543800" y="2029968"/>
            <a:ext cx="338328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Best-fit use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77240" y="2514600"/>
            <a:ext cx="10561320" cy="603504"/>
          </a:xfrm>
          <a:prstGeom prst="rect">
            <a:avLst/>
          </a:prstGeom>
          <a:solidFill>
            <a:srgbClr val="FFF8EA"/>
          </a:solidFill>
          <a:ln w="5080">
            <a:solidFill>
              <a:srgbClr val="D9DEE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2679192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2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High Frequency</a:t>
            </a:r>
            <a:endParaRPr lang="en-US" sz="1120" dirty="0"/>
          </a:p>
        </p:txBody>
      </p:sp>
      <p:sp>
        <p:nvSpPr>
          <p:cNvPr id="13" name="Text 11"/>
          <p:cNvSpPr/>
          <p:nvPr/>
        </p:nvSpPr>
        <p:spPr>
          <a:xfrm>
            <a:off x="3840480" y="2679192"/>
            <a:ext cx="10972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15-260KVA</a:t>
            </a:r>
            <a:endParaRPr lang="en-US" sz="1080" dirty="0"/>
          </a:p>
        </p:txBody>
      </p:sp>
      <p:sp>
        <p:nvSpPr>
          <p:cNvPr id="14" name="Text 12"/>
          <p:cNvSpPr/>
          <p:nvPr/>
        </p:nvSpPr>
        <p:spPr>
          <a:xfrm>
            <a:off x="5715000" y="2679192"/>
            <a:ext cx="13258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30-100KHz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7543800" y="2679192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Surface hardening, brazing, compact units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777240" y="3264408"/>
            <a:ext cx="10561320" cy="603504"/>
          </a:xfrm>
          <a:prstGeom prst="rect">
            <a:avLst/>
          </a:prstGeom>
          <a:solidFill>
            <a:srgbClr val="F8FAFC"/>
          </a:solidFill>
          <a:ln w="5080">
            <a:solidFill>
              <a:srgbClr val="D9DE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3429000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2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Medium Frequency</a:t>
            </a:r>
            <a:endParaRPr lang="en-US" sz="1120" dirty="0"/>
          </a:p>
        </p:txBody>
      </p:sp>
      <p:sp>
        <p:nvSpPr>
          <p:cNvPr id="18" name="Text 16"/>
          <p:cNvSpPr/>
          <p:nvPr/>
        </p:nvSpPr>
        <p:spPr>
          <a:xfrm>
            <a:off x="3840480" y="3429000"/>
            <a:ext cx="10972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35-600KVA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5715000" y="3429000"/>
            <a:ext cx="13258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5-30KHz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7543800" y="3429000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Deep penetration, melting and stronger magnetic field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777240" y="4014216"/>
            <a:ext cx="10561320" cy="603504"/>
          </a:xfrm>
          <a:prstGeom prst="rect">
            <a:avLst/>
          </a:prstGeom>
          <a:solidFill>
            <a:srgbClr val="FFF8EA"/>
          </a:solidFill>
          <a:ln w="5080">
            <a:solidFill>
              <a:srgbClr val="D9DEE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4178808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20" b="1" dirty="0">
                <a:solidFill>
                  <a:srgbClr val="D9962C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Ultra High Frequency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3840480" y="4178808"/>
            <a:ext cx="10972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6-200KVA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5715000" y="4178808"/>
            <a:ext cx="13258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100-1500KHz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7543800" y="4178808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Micron-level thin-layer and precision heating</a:t>
            </a:r>
            <a:endParaRPr lang="en-US" sz="1080" dirty="0"/>
          </a:p>
        </p:txBody>
      </p:sp>
      <p:sp>
        <p:nvSpPr>
          <p:cNvPr id="26" name="Shape 24"/>
          <p:cNvSpPr/>
          <p:nvPr/>
        </p:nvSpPr>
        <p:spPr>
          <a:xfrm>
            <a:off x="777240" y="4764024"/>
            <a:ext cx="10561320" cy="603504"/>
          </a:xfrm>
          <a:prstGeom prst="rect">
            <a:avLst/>
          </a:prstGeom>
          <a:solidFill>
            <a:srgbClr val="F8FAFC"/>
          </a:solidFill>
          <a:ln w="5080">
            <a:solidFill>
              <a:srgbClr val="D9DEE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120" y="4928616"/>
            <a:ext cx="233172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20" b="1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Super Audio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3840480" y="4928616"/>
            <a:ext cx="10972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35-600KVA</a:t>
            </a:r>
            <a:endParaRPr lang="en-US" sz="1080" dirty="0"/>
          </a:p>
        </p:txBody>
      </p:sp>
      <p:sp>
        <p:nvSpPr>
          <p:cNvPr id="29" name="Text 27"/>
          <p:cNvSpPr/>
          <p:nvPr/>
        </p:nvSpPr>
        <p:spPr>
          <a:xfrm>
            <a:off x="5715000" y="4928616"/>
            <a:ext cx="132588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18202A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10-30KHz</a:t>
            </a:r>
            <a:endParaRPr lang="en-US" sz="1080" dirty="0"/>
          </a:p>
        </p:txBody>
      </p:sp>
      <p:sp>
        <p:nvSpPr>
          <p:cNvPr id="30" name="Text 28"/>
          <p:cNvSpPr/>
          <p:nvPr/>
        </p:nvSpPr>
        <p:spPr>
          <a:xfrm>
            <a:off x="7543800" y="4928616"/>
            <a:ext cx="320040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8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Balanced depth and speed for industrial parts</a:t>
            </a:r>
            <a:endParaRPr lang="en-US" sz="1080" dirty="0"/>
          </a:p>
        </p:txBody>
      </p:sp>
      <p:sp>
        <p:nvSpPr>
          <p:cNvPr id="32" name="Shape 29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7620">
            <a:solidFill>
              <a:srgbClr val="D9DEE5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02920" y="6510528"/>
            <a:ext cx="320040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LANBO Company Profile 2026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1228832" y="6473952"/>
            <a:ext cx="45720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687280"/>
                </a:solidFill>
                <a:latin typeface="Segoe UI" panose="020B0502040204020203" charset="0"/>
                <a:ea typeface="Segoe UI" panose="020B0502040204020203" charset="0"/>
                <a:cs typeface="Segoe UI" panose="020B0502040204020203" charset="0"/>
              </a:rPr>
              <a:t>09</a:t>
            </a:r>
            <a:endParaRPr lang="en-US" sz="850" dirty="0"/>
          </a:p>
        </p:txBody>
      </p:sp>
      <p:sp>
        <p:nvSpPr>
          <p:cNvPr id="35" name="Rectangle 34"/>
          <p:cNvSpPr/>
          <p:nvPr/>
        </p:nvSpPr>
        <p:spPr>
          <a:xfrm>
            <a:off x="9738360" y="5074920"/>
            <a:ext cx="1143000" cy="1115568"/>
          </a:xfrm>
          <a:prstGeom prst="rect">
            <a:avLst/>
          </a:prstGeom>
          <a:solidFill>
            <a:srgbClr val="FFFFFF"/>
          </a:solidFill>
          <a:ln>
            <a:solidFill>
              <a:srgbClr val="DA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6" name="Picture 35" descr="induction-equipment-series-lanb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6832" y="5136276"/>
            <a:ext cx="826056" cy="99285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9893808" y="6510528"/>
            <a:ext cx="1664208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650">
                <a:solidFill>
                  <a:srgbClr val="123B6D"/>
                </a:solidFill>
              </a:rPr>
              <a:t>LANBO Europe ready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10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11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12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2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3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4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5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6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7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8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ags/tag9.xml><?xml version="1.0" encoding="utf-8"?>
<p:tagLst xmlns:p="http://schemas.openxmlformats.org/presentationml/2006/main">
  <p:tag name="KSO_WM_DIAGRAM_VIRTUALLY_FRAME" val="{&quot;height&quot;:82.07999999999997,&quot;left&quot;:56.15,&quot;top&quot;:226.8,&quot;width&quot;:597.6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egoe UI Variable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egoe UI Variable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8497</Words>
  <Application>WPS 演示</Application>
  <PresentationFormat>On-screen Show (16:9)</PresentationFormat>
  <Paragraphs>404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2" baseType="lpstr">
      <vt:lpstr>Arial</vt:lpstr>
      <vt:lpstr>宋体</vt:lpstr>
      <vt:lpstr>Wingdings</vt:lpstr>
      <vt:lpstr>Aptos</vt:lpstr>
      <vt:lpstr>Segoe UI</vt:lpstr>
      <vt:lpstr>Aptos</vt:lpstr>
      <vt:lpstr>Aptos</vt:lpstr>
      <vt:lpstr>Aptos Display</vt:lpstr>
      <vt:lpstr>Aptos Display</vt:lpstr>
      <vt:lpstr>Aptos Display</vt:lpstr>
      <vt:lpstr>Segoe UI Variable Display</vt:lpstr>
      <vt:lpstr>微软雅黑</vt:lpstr>
      <vt:lpstr>Arial Unicode MS</vt:lpstr>
      <vt:lpstr>等线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LANBO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LANBO Company Profile 2026</dc:title>
  <dc:creator>LANBO</dc:creator>
  <dc:subject>Company profile focused on reliability testing equipment and induction heat treatment equipment</dc:subject>
  <cp:lastModifiedBy>叶文军</cp:lastModifiedBy>
  <cp:revision>5</cp:revision>
  <dcterms:created xsi:type="dcterms:W3CDTF">2026-06-03T14:01:00Z</dcterms:created>
  <dcterms:modified xsi:type="dcterms:W3CDTF">2026-07-21T12:32:18Z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9B6EF87072E74CE782C3188D922F51FF_12</vt:lpwstr>
  </property>
</Properties>
</file>